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6" r:id="rId2"/>
    <p:sldId id="258" r:id="rId3"/>
    <p:sldId id="270" r:id="rId4"/>
    <p:sldId id="274" r:id="rId5"/>
    <p:sldId id="273" r:id="rId6"/>
    <p:sldId id="275" r:id="rId7"/>
    <p:sldId id="261" r:id="rId8"/>
    <p:sldId id="268" r:id="rId9"/>
    <p:sldId id="269" r:id="rId10"/>
    <p:sldId id="271" r:id="rId11"/>
    <p:sldId id="272" r:id="rId12"/>
    <p:sldId id="263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5" autoAdjust="0"/>
  </p:normalViewPr>
  <p:slideViewPr>
    <p:cSldViewPr>
      <p:cViewPr>
        <p:scale>
          <a:sx n="160" d="100"/>
          <a:sy n="160" d="100"/>
        </p:scale>
        <p:origin x="-204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330CD-75E3-4169-AD5B-45AAB1E1623D}" type="datetimeFigureOut">
              <a:rPr lang="en-GB" smtClean="0"/>
              <a:t>11/02/2014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26443-59BF-4EAE-B499-7B258EF12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60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47279-58BE-4782-ADF2-C2F777EFA2B8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59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CC0F-F0A6-4DE3-9A39-79D2B3885B00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42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3738-80D2-453F-AD53-601B2B0AF749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3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3FCF-B950-4E94-A721-252B2787323C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97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42D1-FA75-4919-B4D8-527074B4F0E5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0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742C-0C4C-4341-9F9C-B2C946B7F84D}" type="datetime1">
              <a:rPr lang="en-GB" smtClean="0"/>
              <a:t>11/02/2014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01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6BEE-8105-4B74-942B-DB2616901C60}" type="datetime1">
              <a:rPr lang="en-GB" smtClean="0"/>
              <a:t>11/02/2014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4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C436-AA50-487A-8A30-780113FA15A2}" type="datetime1">
              <a:rPr lang="en-GB" smtClean="0"/>
              <a:t>11/02/2014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74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14BB0-5CA6-43D1-9975-947AE0003059}" type="datetime1">
              <a:rPr lang="en-GB" smtClean="0"/>
              <a:t>11/02/2014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42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FD1D-9EE9-409F-AB9E-44DB3FEBA67F}" type="datetime1">
              <a:rPr lang="en-GB" smtClean="0"/>
              <a:t>11/02/2014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9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9F24-B615-4D29-9AEF-9CC6AF673AEF}" type="datetime1">
              <a:rPr lang="en-GB" smtClean="0"/>
              <a:t>11/02/2014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59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ADA44-0923-49C2-BFDA-F57B441136D7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97638-8D1A-4878-9C72-9ECEDBF9D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41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Writing Proposals -</a:t>
            </a:r>
            <a:br>
              <a:rPr lang="en-GB" dirty="0" smtClean="0"/>
            </a:br>
            <a:r>
              <a:rPr lang="en-GB" dirty="0" smtClean="0"/>
              <a:t>there is no magic bullet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Prof Mike Chantler</a:t>
            </a:r>
          </a:p>
          <a:p>
            <a:r>
              <a:rPr lang="en-GB" dirty="0" smtClean="0"/>
              <a:t>Heriot-Watt University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47279-58BE-4782-ADF2-C2F777EFA2B8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0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</a:t>
            </a:r>
            <a:r>
              <a:rPr lang="en-GB" baseline="0" dirty="0" smtClean="0"/>
              <a:t> and Resources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dirty="0"/>
              <a:t>Do small pathways to impact activities </a:t>
            </a:r>
            <a:r>
              <a:rPr lang="en-GB" b="1" dirty="0" smtClean="0"/>
              <a:t>now</a:t>
            </a:r>
            <a:r>
              <a:rPr lang="en-GB" dirty="0" smtClean="0"/>
              <a:t>. </a:t>
            </a:r>
          </a:p>
          <a:p>
            <a:pPr lvl="1"/>
            <a:r>
              <a:rPr lang="en-GB" dirty="0" smtClean="0"/>
              <a:t>And </a:t>
            </a:r>
            <a:r>
              <a:rPr lang="en-GB" dirty="0"/>
              <a:t>refer to them in your proposal to add credibility to your proposed activities</a:t>
            </a:r>
          </a:p>
          <a:p>
            <a:pPr lvl="0" algn="l"/>
            <a:r>
              <a:rPr lang="en-GB" dirty="0" smtClean="0"/>
              <a:t>Resources: ask for what you </a:t>
            </a:r>
            <a:r>
              <a:rPr lang="en-GB" b="1" dirty="0" smtClean="0"/>
              <a:t>need</a:t>
            </a:r>
            <a:r>
              <a:rPr lang="en-GB" dirty="0" smtClean="0"/>
              <a:t> to do the project – no less, no more. </a:t>
            </a:r>
          </a:p>
          <a:p>
            <a:pPr lvl="1"/>
            <a:r>
              <a:rPr lang="en-GB" dirty="0" smtClean="0"/>
              <a:t>Asking for too much harms your credibility</a:t>
            </a:r>
          </a:p>
          <a:p>
            <a:pPr lvl="1"/>
            <a:r>
              <a:rPr lang="en-GB" dirty="0" smtClean="0"/>
              <a:t>Asking for too little brings into question your management skills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395B-A44F-4C42-8990-915E21D28159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25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Internal Reviewing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GB" dirty="0" smtClean="0"/>
              <a:t>Get lots of ‘formal’ and ‘informal’ reviews prior to submission</a:t>
            </a:r>
          </a:p>
          <a:p>
            <a:pPr lvl="0"/>
            <a:r>
              <a:rPr lang="en-GB" dirty="0" smtClean="0"/>
              <a:t>30 min informal review </a:t>
            </a:r>
          </a:p>
          <a:p>
            <a:pPr lvl="1"/>
            <a:r>
              <a:rPr lang="en-GB" dirty="0" smtClean="0"/>
              <a:t>give your self 30m to read a colleague’s part II and then talk to them about your immediate impressions</a:t>
            </a:r>
          </a:p>
          <a:p>
            <a:pPr lvl="1"/>
            <a:r>
              <a:rPr lang="en-GB" dirty="0"/>
              <a:t>u</a:t>
            </a:r>
            <a:r>
              <a:rPr lang="en-GB" dirty="0" smtClean="0"/>
              <a:t>se </a:t>
            </a:r>
            <a:r>
              <a:rPr lang="en-GB" dirty="0"/>
              <a:t>a highlighter to trace your scan path, it can be illuminating!</a:t>
            </a:r>
          </a:p>
          <a:p>
            <a:pPr lvl="1"/>
            <a:r>
              <a:rPr lang="en-GB" dirty="0" smtClean="0"/>
              <a:t>get them to do the same for you.</a:t>
            </a:r>
          </a:p>
          <a:p>
            <a:pPr lvl="0"/>
            <a:r>
              <a:rPr lang="en-GB" dirty="0" smtClean="0"/>
              <a:t>Formal review</a:t>
            </a:r>
          </a:p>
          <a:p>
            <a:pPr lvl="1"/>
            <a:r>
              <a:rPr lang="en-GB" dirty="0" smtClean="0"/>
              <a:t>Give them the full application (including the </a:t>
            </a:r>
            <a:r>
              <a:rPr lang="en-GB" dirty="0" err="1" smtClean="0"/>
              <a:t>JeS</a:t>
            </a:r>
            <a:r>
              <a:rPr lang="en-GB" dirty="0" smtClean="0"/>
              <a:t> form) + reviewer’s </a:t>
            </a:r>
            <a:r>
              <a:rPr lang="en-GB" dirty="0" err="1" smtClean="0"/>
              <a:t>proforma</a:t>
            </a:r>
            <a:r>
              <a:rPr lang="en-GB" dirty="0" smtClean="0"/>
              <a:t>.</a:t>
            </a:r>
          </a:p>
          <a:p>
            <a:pPr lvl="0"/>
            <a:r>
              <a:rPr lang="en-GB" dirty="0" smtClean="0"/>
              <a:t>NB</a:t>
            </a:r>
          </a:p>
          <a:p>
            <a:pPr lvl="1"/>
            <a:r>
              <a:rPr lang="en-GB" dirty="0" smtClean="0"/>
              <a:t>Do not nominate any of your informal reviewers on the </a:t>
            </a:r>
            <a:r>
              <a:rPr lang="en-GB" dirty="0" err="1" smtClean="0"/>
              <a:t>JeS</a:t>
            </a:r>
            <a:r>
              <a:rPr lang="en-GB" dirty="0" smtClean="0"/>
              <a:t> form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263B3-292C-446A-B534-DA0950D9B488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31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rtl="0" eaLnBrk="1" latinLnBrk="0" hangingPunct="1"/>
            <a:r>
              <a:rPr lang="en-GB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endParaRPr lang="en-GB" sz="3200" dirty="0" smtClean="0">
              <a:effectLst/>
            </a:endParaRP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not delay submission</a:t>
            </a:r>
            <a:endParaRPr lang="en-GB" dirty="0" smtClean="0">
              <a:effectLst/>
            </a:endParaRPr>
          </a:p>
          <a:p>
            <a:pPr lvl="0" algn="l"/>
            <a:r>
              <a:rPr lang="en-GB" dirty="0" smtClean="0"/>
              <a:t>Consider collaborating with a senior academic in your field</a:t>
            </a:r>
          </a:p>
          <a:p>
            <a:pPr lvl="0" algn="l"/>
            <a:r>
              <a:rPr lang="en-GB" dirty="0" smtClean="0"/>
              <a:t>Proofread lots</a:t>
            </a:r>
          </a:p>
          <a:p>
            <a:pPr lvl="0" algn="l"/>
            <a:r>
              <a:rPr lang="en-GB" dirty="0" smtClean="0"/>
              <a:t>List all the sections of the proposal that you have to provide – including the </a:t>
            </a:r>
            <a:r>
              <a:rPr lang="en-GB" dirty="0" err="1" smtClean="0"/>
              <a:t>JeS</a:t>
            </a:r>
            <a:r>
              <a:rPr lang="en-GB" dirty="0" smtClean="0"/>
              <a:t> form bits (they are very important for the speakers). </a:t>
            </a:r>
            <a:r>
              <a:rPr lang="en-GB" dirty="0" err="1" smtClean="0"/>
              <a:t>Reviewres</a:t>
            </a:r>
            <a:r>
              <a:rPr lang="en-GB" dirty="0" smtClean="0"/>
              <a:t> focus on the </a:t>
            </a:r>
            <a:r>
              <a:rPr lang="en-GB" dirty="0" err="1" smtClean="0"/>
              <a:t>cfs</a:t>
            </a:r>
            <a:r>
              <a:rPr lang="en-GB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6874-EC10-47AC-A146-D0819DE349C0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45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Above all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Keep going</a:t>
            </a:r>
          </a:p>
          <a:p>
            <a:r>
              <a:rPr lang="en-GB" dirty="0" smtClean="0"/>
              <a:t>Keep generating ideas</a:t>
            </a:r>
          </a:p>
          <a:p>
            <a:r>
              <a:rPr lang="en-GB" dirty="0" smtClean="0"/>
              <a:t>Keep submitting</a:t>
            </a:r>
          </a:p>
          <a:p>
            <a:r>
              <a:rPr lang="en-GB" dirty="0" smtClean="0"/>
              <a:t>Don’t stop talking to people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6743-1473-4A02-A1FA-F42BE5D53EE7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8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Writing proposals</a:t>
            </a:r>
            <a:r>
              <a:rPr lang="en-GB" baseline="0" dirty="0" smtClean="0"/>
              <a:t> </a:t>
            </a:r>
            <a:br>
              <a:rPr lang="en-GB" baseline="0" dirty="0" smtClean="0"/>
            </a:br>
            <a:r>
              <a:rPr lang="en-GB" dirty="0" smtClean="0"/>
              <a:t>Mike’s personal opinions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395536" y="1412776"/>
            <a:ext cx="8229600" cy="4525963"/>
          </a:xfrm>
        </p:spPr>
        <p:txBody>
          <a:bodyPr>
            <a:noAutofit/>
          </a:bodyPr>
          <a:lstStyle/>
          <a:p>
            <a:endParaRPr lang="en-GB" dirty="0" smtClean="0"/>
          </a:p>
          <a:p>
            <a:pPr lvl="0" algn="l"/>
            <a:r>
              <a:rPr lang="en-GB" dirty="0" smtClean="0"/>
              <a:t>There is no magic bullet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a ‘noisy’ process – don’t give up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 from anyone who is willing to help 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folk to give you as much</a:t>
            </a:r>
            <a:r>
              <a:rPr lang="en-GB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feedback as you can </a:t>
            </a:r>
            <a:r>
              <a:rPr lang="en-GB" sz="3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before </a:t>
            </a:r>
            <a:r>
              <a:rPr lang="en-GB" sz="3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submission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dirty="0" smtClean="0"/>
              <a:t>You have to have an idea that excites you!</a:t>
            </a:r>
            <a:endParaRPr lang="en-GB" sz="3200" dirty="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5FF1-3218-4016-BF3F-CB84DE11FE89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35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Preparation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List all the sections of the proposal that you have to provide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b="1" dirty="0" smtClean="0">
                <a:latin typeface="+mj-lt"/>
                <a:ea typeface="+mj-ea"/>
                <a:cs typeface="+mj-cs"/>
              </a:rPr>
              <a:t>I</a:t>
            </a:r>
            <a:r>
              <a:rPr lang="en-GB" b="1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nclude</a:t>
            </a:r>
            <a:r>
              <a:rPr lang="en-GB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the </a:t>
            </a:r>
            <a:r>
              <a:rPr lang="en-GB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JeS</a:t>
            </a:r>
            <a:r>
              <a:rPr lang="en-GB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form narratives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Reviewers focus on the </a:t>
            </a:r>
            <a:r>
              <a:rPr lang="en-GB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cfs</a:t>
            </a:r>
            <a:r>
              <a:rPr lang="en-GB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part II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dirty="0" smtClean="0">
                <a:latin typeface="+mj-lt"/>
                <a:ea typeface="+mj-ea"/>
                <a:cs typeface="+mj-cs"/>
              </a:rPr>
              <a:t>Speakers will focus on reviews and rebuttal</a:t>
            </a:r>
            <a:endParaRPr lang="en-GB" dirty="0">
              <a:latin typeface="+mj-lt"/>
              <a:ea typeface="+mj-ea"/>
              <a:cs typeface="+mj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dirty="0" smtClean="0">
                <a:effectLst/>
                <a:latin typeface="+mj-lt"/>
                <a:ea typeface="+mj-ea"/>
                <a:cs typeface="+mj-cs"/>
              </a:rPr>
              <a:t>Panel often skims </a:t>
            </a:r>
            <a:r>
              <a:rPr lang="en-GB" dirty="0" err="1" smtClean="0">
                <a:effectLst/>
                <a:latin typeface="+mj-lt"/>
                <a:ea typeface="+mj-ea"/>
                <a:cs typeface="+mj-cs"/>
              </a:rPr>
              <a:t>JeS</a:t>
            </a:r>
            <a:r>
              <a:rPr lang="en-GB" dirty="0" smtClean="0">
                <a:effectLst/>
                <a:latin typeface="+mj-lt"/>
                <a:ea typeface="+mj-ea"/>
                <a:cs typeface="+mj-cs"/>
              </a:rPr>
              <a:t> Summary and Objectives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F54A9-5258-4331-A4C7-6EA2A784FA8B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35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to start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dirty="0" smtClean="0"/>
              <a:t>Write the </a:t>
            </a:r>
            <a:r>
              <a:rPr lang="en-GB" dirty="0" err="1" smtClean="0"/>
              <a:t>JeS</a:t>
            </a:r>
            <a:r>
              <a:rPr lang="en-GB" dirty="0" smtClean="0"/>
              <a:t> Summary and Objectives</a:t>
            </a:r>
          </a:p>
          <a:p>
            <a:pPr lvl="1"/>
            <a:r>
              <a:rPr lang="en-GB" dirty="0" smtClean="0"/>
              <a:t>It’s difficult</a:t>
            </a:r>
          </a:p>
          <a:p>
            <a:pPr lvl="1"/>
            <a:r>
              <a:rPr lang="en-GB" dirty="0" smtClean="0"/>
              <a:t>But, if you get it right then you have the proposal’s ‘golden thread’</a:t>
            </a:r>
          </a:p>
          <a:p>
            <a:pPr lvl="1"/>
            <a:r>
              <a:rPr lang="en-GB" dirty="0" smtClean="0"/>
              <a:t>If you can’t write the summary then you don’t have a proposal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3C5-70D4-467B-B0C0-AB36201FE007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96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next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Write </a:t>
            </a:r>
            <a:r>
              <a:rPr lang="en-GB" dirty="0" err="1" smtClean="0"/>
              <a:t>cfs</a:t>
            </a:r>
            <a:r>
              <a:rPr lang="en-GB" dirty="0" smtClean="0"/>
              <a:t> part II.</a:t>
            </a:r>
          </a:p>
          <a:p>
            <a:r>
              <a:rPr lang="en-GB" dirty="0" smtClean="0"/>
              <a:t>Start with goals!</a:t>
            </a:r>
          </a:p>
          <a:p>
            <a:r>
              <a:rPr lang="en-GB" dirty="0" smtClean="0"/>
              <a:t>End</a:t>
            </a:r>
            <a:r>
              <a:rPr lang="en-GB" baseline="0" dirty="0" smtClean="0"/>
              <a:t> with short, sharp conclusion</a:t>
            </a:r>
          </a:p>
          <a:p>
            <a:r>
              <a:rPr lang="en-GB" dirty="0" smtClean="0"/>
              <a:t>Yes – I know that this is not the ‘normal’ format</a:t>
            </a:r>
            <a:endParaRPr lang="en-GB" baseline="0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B750-AD95-46A2-AF08-98D95394CE3B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9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ICT reviewing community is a wide and diverse community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pPr lvl="0" algn="l"/>
            <a:r>
              <a:rPr lang="en-GB" dirty="0" smtClean="0"/>
              <a:t>Write for </a:t>
            </a:r>
            <a:r>
              <a:rPr lang="en-GB" b="1" dirty="0" smtClean="0"/>
              <a:t>both</a:t>
            </a:r>
            <a:r>
              <a:rPr lang="en-GB" dirty="0" smtClean="0"/>
              <a:t> the ICT ‘expert’ and ‘generalist’!</a:t>
            </a:r>
          </a:p>
          <a:p>
            <a:pPr lvl="1"/>
            <a:r>
              <a:rPr lang="en-GB" dirty="0" smtClean="0"/>
              <a:t>Hopefully reviewers will be experts</a:t>
            </a:r>
          </a:p>
          <a:p>
            <a:pPr lvl="1"/>
            <a:r>
              <a:rPr lang="en-GB" dirty="0" smtClean="0"/>
              <a:t>1st speaker will be an ICT generalist</a:t>
            </a:r>
          </a:p>
          <a:p>
            <a:pPr lvl="1"/>
            <a:r>
              <a:rPr lang="en-GB" dirty="0" smtClean="0"/>
              <a:t>2nd speaker will have expertise in your or a related area</a:t>
            </a:r>
          </a:p>
          <a:p>
            <a:pPr lvl="1"/>
            <a:r>
              <a:rPr lang="en-GB" dirty="0" smtClean="0"/>
              <a:t>Write your case-for-support for generalist and expert.</a:t>
            </a:r>
          </a:p>
          <a:p>
            <a:pPr lvl="0" rtl="0" eaLnBrk="1" latinLnBrk="0" hangingPunct="1"/>
            <a:r>
              <a:rPr lang="en-GB" dirty="0" smtClean="0"/>
              <a:t>Make good use of visual cues and signposting for the speed reader</a:t>
            </a:r>
          </a:p>
          <a:p>
            <a:pPr lvl="0" rtl="0" eaLnBrk="1" latinLnBrk="0" hangingPunct="1"/>
            <a:r>
              <a:rPr lang="en-GB" dirty="0" smtClean="0"/>
              <a:t>Reviewers will probably read all of the case for support and skim attachments</a:t>
            </a:r>
          </a:p>
          <a:p>
            <a:pPr lvl="0" rtl="0" eaLnBrk="1" latinLnBrk="0" hangingPunct="1"/>
            <a:r>
              <a:rPr lang="en-GB" dirty="0" smtClean="0"/>
              <a:t>Speakers will read reviews + rebuttal and only refer to proposal to resolve disputes</a:t>
            </a:r>
          </a:p>
          <a:p>
            <a:pPr lvl="0" rtl="0" eaLnBrk="1" latinLnBrk="0" hangingPunct="1"/>
            <a:r>
              <a:rPr lang="en-GB" dirty="0" smtClean="0"/>
              <a:t>Write your rebuttal for the speakers, not reviewers!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6CB4-5520-4BD2-8A97-3F88FCF99086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7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395536" y="1340768"/>
            <a:ext cx="8496944" cy="4997152"/>
          </a:xfrm>
        </p:spPr>
        <p:txBody>
          <a:bodyPr>
            <a:noAutofit/>
          </a:bodyPr>
          <a:lstStyle/>
          <a:p>
            <a:pPr lvl="0" algn="l"/>
            <a:r>
              <a:rPr lang="en-GB" dirty="0" smtClean="0"/>
              <a:t>You must communicate </a:t>
            </a:r>
            <a:r>
              <a:rPr lang="en-GB" b="1" dirty="0" smtClean="0"/>
              <a:t>your</a:t>
            </a:r>
            <a:r>
              <a:rPr lang="en-GB" dirty="0" smtClean="0"/>
              <a:t> excitement to the reviewers and speakers</a:t>
            </a:r>
          </a:p>
          <a:p>
            <a:pPr lvl="0" algn="l"/>
            <a:r>
              <a:rPr lang="en-GB" dirty="0" smtClean="0"/>
              <a:t>Risk and scope: </a:t>
            </a:r>
            <a:r>
              <a:rPr lang="en-GB" b="1" dirty="0" smtClean="0"/>
              <a:t>shoot for the world</a:t>
            </a:r>
          </a:p>
          <a:p>
            <a:pPr lvl="1"/>
            <a:r>
              <a:rPr lang="en-GB" dirty="0" smtClean="0"/>
              <a:t>Be ambitious</a:t>
            </a:r>
          </a:p>
          <a:p>
            <a:pPr lvl="1"/>
            <a:r>
              <a:rPr lang="en-GB" dirty="0" smtClean="0"/>
              <a:t>But make it clear in the work programme that you have </a:t>
            </a:r>
            <a:r>
              <a:rPr lang="en-GB" dirty="0" err="1" smtClean="0"/>
              <a:t>fallbacks</a:t>
            </a:r>
            <a:r>
              <a:rPr lang="en-GB" dirty="0" smtClean="0"/>
              <a:t> which will at least advance your case for world domination</a:t>
            </a:r>
          </a:p>
          <a:p>
            <a:pPr lvl="1"/>
            <a:r>
              <a:rPr lang="en-GB" dirty="0" smtClean="0"/>
              <a:t>Make the ‘how’ explicit: use ‘methodology’ and </a:t>
            </a:r>
            <a:r>
              <a:rPr lang="en-GB" dirty="0" err="1" smtClean="0"/>
              <a:t>workplan</a:t>
            </a:r>
            <a:endParaRPr lang="en-GB" dirty="0" smtClean="0"/>
          </a:p>
          <a:p>
            <a:pPr lvl="1"/>
            <a:r>
              <a:rPr lang="en-GB" dirty="0" smtClean="0"/>
              <a:t>Keep the </a:t>
            </a:r>
            <a:r>
              <a:rPr lang="en-GB" dirty="0" err="1" smtClean="0"/>
              <a:t>workplan</a:t>
            </a:r>
            <a:r>
              <a:rPr lang="en-GB" dirty="0" smtClean="0"/>
              <a:t> simple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Excitement and Risk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2A07-3571-482C-8432-1C76E80FD4D7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75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Clearly Communicate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>
            <a:noAutofit/>
          </a:bodyPr>
          <a:lstStyle/>
          <a:p>
            <a:pPr marL="0" lvl="0" indent="0" algn="l">
              <a:buNone/>
            </a:pPr>
            <a:r>
              <a:rPr lang="en-GB" dirty="0" smtClean="0"/>
              <a:t>Be </a:t>
            </a:r>
            <a:r>
              <a:rPr lang="en-GB" b="1" dirty="0" smtClean="0"/>
              <a:t>clear </a:t>
            </a:r>
            <a:r>
              <a:rPr lang="en-GB" dirty="0" smtClean="0"/>
              <a:t>about:</a:t>
            </a:r>
          </a:p>
          <a:p>
            <a:pPr lvl="0" algn="l"/>
            <a:r>
              <a:rPr lang="en-GB" dirty="0" smtClean="0"/>
              <a:t>What you are going to do </a:t>
            </a:r>
          </a:p>
          <a:p>
            <a:pPr lvl="1"/>
            <a:r>
              <a:rPr lang="en-GB" dirty="0" smtClean="0"/>
              <a:t>and how you will measure success</a:t>
            </a:r>
          </a:p>
          <a:p>
            <a:pPr lvl="0" algn="l"/>
            <a:r>
              <a:rPr lang="en-GB" dirty="0" smtClean="0"/>
              <a:t>Why it is important </a:t>
            </a:r>
          </a:p>
          <a:p>
            <a:pPr lvl="1"/>
            <a:r>
              <a:rPr lang="en-GB" dirty="0" smtClean="0"/>
              <a:t>what impact it will have</a:t>
            </a:r>
          </a:p>
          <a:p>
            <a:pPr lvl="0" algn="l"/>
            <a:r>
              <a:rPr lang="en-GB" dirty="0" smtClean="0"/>
              <a:t>Why you have the team to do the job </a:t>
            </a:r>
          </a:p>
          <a:p>
            <a:pPr lvl="0" algn="l"/>
            <a:r>
              <a:rPr lang="en-GB" dirty="0" smtClean="0"/>
              <a:t>Why you are excited about the potential of the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7291-599A-482A-81FC-1EAB45339FE2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01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Help</a:t>
            </a:r>
            <a:r>
              <a:rPr lang="en-GB" baseline="0" dirty="0" smtClean="0"/>
              <a:t> your reader find information</a:t>
            </a:r>
            <a:r>
              <a:rPr lang="en-GB" dirty="0" smtClean="0"/>
              <a:t> quickly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395536" y="2132856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lvl="0" rtl="0" eaLnBrk="1" latinLnBrk="0" hangingPunct="1"/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Use headings and white space to help the speed reader navigate quickly</a:t>
            </a:r>
            <a:endParaRPr lang="en-GB" sz="4400" dirty="0" smtClean="0">
              <a:effectLst/>
            </a:endParaRPr>
          </a:p>
          <a:p>
            <a:pPr lvl="0" rtl="0" eaLnBrk="1" latinLnBrk="0" hangingPunct="1"/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Use signposting to reinforce and be explicit about ‘novelty’, timeliness </a:t>
            </a:r>
            <a:r>
              <a:rPr lang="en-GB" sz="4400" kern="1200" dirty="0" err="1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etc</a:t>
            </a:r>
            <a:endParaRPr lang="en-GB" dirty="0" smtClean="0">
              <a:effectLst/>
            </a:endParaRPr>
          </a:p>
          <a:p>
            <a:pPr lvl="1"/>
            <a:r>
              <a:rPr lang="en-GB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e.g. “A crucial research question that must be addressed in the near term is ….”</a:t>
            </a:r>
            <a:endParaRPr lang="en-GB" dirty="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2C48-2BFA-421D-BD1A-66A8239F9AA3}" type="datetime1">
              <a:rPr lang="en-GB" smtClean="0"/>
              <a:t>11/02/2014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Chantler - thereis no magic bullet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7638-8D1A-4878-9C72-9ECEDBF9D5D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70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743</Words>
  <Application>Microsoft Office PowerPoint</Application>
  <PresentationFormat>On-screen Show (4:3)</PresentationFormat>
  <Paragraphs>122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Writing Proposals - there is no magic bullet</vt:lpstr>
      <vt:lpstr>Writing proposals  Mike’s personal opinions</vt:lpstr>
      <vt:lpstr>Preparation</vt:lpstr>
      <vt:lpstr>Where to start</vt:lpstr>
      <vt:lpstr>What next</vt:lpstr>
      <vt:lpstr>The ICT reviewing community is a wide and diverse community</vt:lpstr>
      <vt:lpstr>Excitement and Risk</vt:lpstr>
      <vt:lpstr>Clearly Communicate</vt:lpstr>
      <vt:lpstr>Help your reader find information quickly</vt:lpstr>
      <vt:lpstr>Impact and Resources</vt:lpstr>
      <vt:lpstr>Internal Reviewing </vt:lpstr>
      <vt:lpstr>Other</vt:lpstr>
      <vt:lpstr>Above all</vt:lpstr>
    </vt:vector>
  </TitlesOfParts>
  <Company>RCUK SSC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proposals</dc:title>
  <dc:creator>Richard Gunn (EPSRC, Capability)</dc:creator>
  <cp:lastModifiedBy>Tom</cp:lastModifiedBy>
  <cp:revision>11</cp:revision>
  <dcterms:created xsi:type="dcterms:W3CDTF">2014-02-06T10:44:40Z</dcterms:created>
  <dcterms:modified xsi:type="dcterms:W3CDTF">2014-02-11T15:27:50Z</dcterms:modified>
</cp:coreProperties>
</file>